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294" r:id="rId2"/>
    <p:sldId id="837" r:id="rId3"/>
    <p:sldId id="836" r:id="rId4"/>
    <p:sldId id="306" r:id="rId5"/>
    <p:sldId id="303" r:id="rId6"/>
    <p:sldId id="275" r:id="rId7"/>
    <p:sldId id="838" r:id="rId8"/>
    <p:sldId id="304" r:id="rId9"/>
    <p:sldId id="841" r:id="rId10"/>
    <p:sldId id="830" r:id="rId11"/>
    <p:sldId id="829" r:id="rId12"/>
    <p:sldId id="842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#1" loCatId="pyramid" qsTypeId="urn:microsoft.com/office/officeart/2005/8/quickstyle/simple1#1" qsCatId="simple" csTypeId="urn:microsoft.com/office/officeart/2005/8/colors/accent4_5#1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363" custLinFactNeighborY="12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#1"/>
    <dgm:cxn modelId="{792CBD91-D1FA-4645-B0E6-1E344FDF5B5F}" type="presOf" srcId="{F014B99B-BC0F-4D51-AA35-03139CBC5BDF}" destId="{158BBE6D-1C8E-4142-827F-B1B32D20364B}" srcOrd="1" destOrd="0" presId="urn:microsoft.com/office/officeart/2005/8/layout/pyramid1#1"/>
    <dgm:cxn modelId="{CB6F3BE7-F153-4CED-8270-72A0F84A15F2}" type="presOf" srcId="{CBB2EDB4-08BF-49DB-9282-C363CE23E3D0}" destId="{8064A9E2-4365-4891-A563-4210D9FE6047}" srcOrd="1" destOrd="0" presId="urn:microsoft.com/office/officeart/2005/8/layout/pyramid1#1"/>
    <dgm:cxn modelId="{EBAC2FB6-06C0-4A9E-9E1C-FA45C82478E1}" type="presOf" srcId="{F014B99B-BC0F-4D51-AA35-03139CBC5BDF}" destId="{47753778-DDCD-4F66-8671-0963E55AC1AB}" srcOrd="0" destOrd="0" presId="urn:microsoft.com/office/officeart/2005/8/layout/pyramid1#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#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#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#1"/>
    <dgm:cxn modelId="{FC54928D-8489-45BE-A419-478DF3152712}" type="presParOf" srcId="{8C222443-D6D5-437E-8A06-7845FF64044F}" destId="{8E592AC7-B094-488F-86DE-8B46AA43A5F7}" srcOrd="0" destOrd="0" presId="urn:microsoft.com/office/officeart/2005/8/layout/pyramid1#1"/>
    <dgm:cxn modelId="{DC294B94-6F0D-4281-8DCC-7EE503DCE163}" type="presParOf" srcId="{8E592AC7-B094-488F-86DE-8B46AA43A5F7}" destId="{47753778-DDCD-4F66-8671-0963E55AC1AB}" srcOrd="0" destOrd="0" presId="urn:microsoft.com/office/officeart/2005/8/layout/pyramid1#1"/>
    <dgm:cxn modelId="{32B8B60D-2A65-4E4C-9F0F-98AF62A9611C}" type="presParOf" srcId="{8E592AC7-B094-488F-86DE-8B46AA43A5F7}" destId="{158BBE6D-1C8E-4142-827F-B1B32D20364B}" srcOrd="1" destOrd="0" presId="urn:microsoft.com/office/officeart/2005/8/layout/pyramid1#1"/>
    <dgm:cxn modelId="{4C8D2E90-553F-4C69-9633-5DB19C6B4730}" type="presParOf" srcId="{8C222443-D6D5-437E-8A06-7845FF64044F}" destId="{08609C55-E487-4600-AFD0-8994D3888F22}" srcOrd="1" destOrd="0" presId="urn:microsoft.com/office/officeart/2005/8/layout/pyramid1#1"/>
    <dgm:cxn modelId="{9AE41948-5B39-48DA-8B26-40AF888C607C}" type="presParOf" srcId="{08609C55-E487-4600-AFD0-8994D3888F22}" destId="{7099C5AD-A666-455F-9144-31509FAE35FB}" srcOrd="0" destOrd="0" presId="urn:microsoft.com/office/officeart/2005/8/layout/pyramid1#1"/>
    <dgm:cxn modelId="{EDA768DD-D368-40A1-A0BA-204DC4265C49}" type="presParOf" srcId="{08609C55-E487-4600-AFD0-8994D3888F22}" destId="{8064A9E2-4365-4891-A563-4210D9FE6047}" srcOrd="1" destOrd="0" presId="urn:microsoft.com/office/officeart/2005/8/layout/pyramid1#1"/>
    <dgm:cxn modelId="{EE52A2AF-CD13-415D-9E54-7F7697F26A0C}" type="presParOf" srcId="{8C222443-D6D5-437E-8A06-7845FF64044F}" destId="{4E66420A-6794-4210-A8DC-A681DFE94B26}" srcOrd="2" destOrd="0" presId="urn:microsoft.com/office/officeart/2005/8/layout/pyramid1#1"/>
    <dgm:cxn modelId="{3162D02E-FA21-4300-B51B-7304BA500A88}" type="presParOf" srcId="{4E66420A-6794-4210-A8DC-A681DFE94B26}" destId="{3405B94A-B110-4EB0-B99D-680A85764021}" srcOrd="0" destOrd="0" presId="urn:microsoft.com/office/officeart/2005/8/layout/pyramid1#1"/>
    <dgm:cxn modelId="{48E779E7-74C8-4ED9-B4DB-8D03ECADD262}" type="presParOf" srcId="{4E66420A-6794-4210-A8DC-A681DFE94B26}" destId="{EB789FCB-B92C-4A52-BB06-4A95FA62001B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5644" y="0"/>
          <a:ext cx="1505644" cy="1630149"/>
        </a:xfrm>
        <a:prstGeom prst="trapezoid">
          <a:avLst>
            <a:gd name="adj" fmla="val 5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5644" y="0"/>
        <a:ext cx="1505644" cy="1630149"/>
      </dsp:txXfrm>
    </dsp:sp>
    <dsp:sp modelId="{7099C5AD-A666-455F-9144-31509FAE35FB}">
      <dsp:nvSpPr>
        <dsp:cNvPr id="0" name=""/>
        <dsp:cNvSpPr/>
      </dsp:nvSpPr>
      <dsp:spPr>
        <a:xfrm>
          <a:off x="747431" y="1645945"/>
          <a:ext cx="3011288" cy="1630149"/>
        </a:xfrm>
        <a:prstGeom prst="trapezoid">
          <a:avLst>
            <a:gd name="adj" fmla="val 46181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74407" y="1645945"/>
        <a:ext cx="1957337" cy="1630149"/>
      </dsp:txXfrm>
    </dsp:sp>
    <dsp:sp modelId="{3405B94A-B110-4EB0-B99D-680A85764021}">
      <dsp:nvSpPr>
        <dsp:cNvPr id="0" name=""/>
        <dsp:cNvSpPr/>
      </dsp:nvSpPr>
      <dsp:spPr>
        <a:xfrm>
          <a:off x="0" y="3260299"/>
          <a:ext cx="4516933" cy="1630149"/>
        </a:xfrm>
        <a:prstGeom prst="trapezoid">
          <a:avLst>
            <a:gd name="adj" fmla="val 46181"/>
          </a:avLst>
        </a:prstGeom>
        <a:solidFill>
          <a:srgbClr val="00B0F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90463" y="3260299"/>
        <a:ext cx="2936006" cy="163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9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5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C51-48CD-4653-BB47-5F4125556576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936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C51-48CD-4653-BB47-5F4125556576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6729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C51-48CD-4653-BB47-5F4125556576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8096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C51-48CD-4653-BB47-5F4125556576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6794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C51-48CD-4653-BB47-5F4125556576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537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6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7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2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2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7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1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580" y="179705"/>
            <a:ext cx="6583680" cy="360045"/>
          </a:xfrm>
        </p:spPr>
        <p:txBody>
          <a:bodyPr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endParaRPr lang="ru-RU" sz="1400"/>
          </a:p>
        </p:txBody>
      </p:sp>
      <p:sp>
        <p:nvSpPr>
          <p:cNvPr id="11" name="TextBox 10"/>
          <p:cNvSpPr txBox="1"/>
          <p:nvPr/>
        </p:nvSpPr>
        <p:spPr>
          <a:xfrm>
            <a:off x="2123728" y="881501"/>
            <a:ext cx="68244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7168" y="1623363"/>
            <a:ext cx="7624018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5119241"/>
            <a:ext cx="72278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 заместитель директора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 Скоробогатова С.В.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Горюшкина Л.М.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455" y="2856593"/>
            <a:ext cx="762401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</a:t>
            </a:r>
            <a:r>
              <a:rPr lang="ru-RU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сбора информации  для оформления заявки на питание»»</a:t>
            </a:r>
            <a:endParaRPr lang="ru-RU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78488" y="6039434"/>
            <a:ext cx="399586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7168" y="1623363"/>
            <a:ext cx="7785272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Разработана электронная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онлайн-таблица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автоматическим подсчетом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ходе реализации проекта временные затраты на сбор данных о посещаемости  сократились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Сокращение количества опозданий в результате профилактической работы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Автоматическая обработка и передача информации 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1084580" y="1797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84262" y="179388"/>
            <a:ext cx="7110062" cy="360362"/>
          </a:xfrm>
        </p:spPr>
        <p:txBody>
          <a:bodyPr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4480"/>
            <a:ext cx="3089275" cy="332921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949280"/>
            <a:ext cx="763284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                      ПОСЛЕ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/>
          <p:nvPr>
            <p:extLst>
              <p:ext uri="{D42A27DB-BD31-4B8C-83A1-F6EECF244321}">
                <p14:modId xmlns:p14="http://schemas.microsoft.com/office/powerpoint/2010/main" val="3974789837"/>
              </p:ext>
            </p:extLst>
          </p:nvPr>
        </p:nvGraphicFramePr>
        <p:xfrm>
          <a:off x="556906" y="3813363"/>
          <a:ext cx="4476750" cy="217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4" imgW="8677275" imgH="5172075" progId="Paint.Picture">
                  <p:embed/>
                </p:oleObj>
              </mc:Choice>
              <mc:Fallback>
                <p:oleObj r:id="rId4" imgW="8677275" imgH="517207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906" y="3813363"/>
                        <a:ext cx="4476750" cy="217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/>
        </p:nvSpPr>
        <p:spPr>
          <a:xfrm>
            <a:off x="1084580" y="1797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47" y="980728"/>
            <a:ext cx="2911077" cy="3881437"/>
          </a:xfrm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36980" y="179609"/>
            <a:ext cx="6583680" cy="51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Муниципальное общеобразовательное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0050"/>
            <a:ext cx="7128792" cy="1730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1556792"/>
            <a:ext cx="447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6314"/>
            <a:ext cx="72008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268760"/>
            <a:ext cx="6626697" cy="477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команда проекта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Скоробогатова Светлана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заместитель директора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 МБОУ СШ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Овчарова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Григорьевна, социальный педагог МБОУ СШ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-Горюшкина Людмила Михайловна, заместитель директора по УВР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6408712" cy="864890"/>
          </a:xfrm>
        </p:spPr>
        <p:txBody>
          <a:bodyPr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19" y="1268760"/>
            <a:ext cx="1320058" cy="1425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80" y="4365104"/>
            <a:ext cx="1344161" cy="1459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85" y="2837893"/>
            <a:ext cx="1356831" cy="13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580" y="179705"/>
            <a:ext cx="6583680" cy="36004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endParaRPr lang="ru-RU" sz="1400"/>
          </a:p>
        </p:txBody>
      </p:sp>
      <p:sp>
        <p:nvSpPr>
          <p:cNvPr id="13" name="TextBox 12"/>
          <p:cNvSpPr txBox="1"/>
          <p:nvPr/>
        </p:nvSpPr>
        <p:spPr>
          <a:xfrm>
            <a:off x="611560" y="1159074"/>
            <a:ext cx="719586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инструментов бережливого производства в образовательной организации способствует: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качества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стандартизации и визуализации учебного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сокращению временных и финансовых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трудоспособности сотрудников и сохранению человеческих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образовательной организации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78488" y="6039434"/>
            <a:ext cx="399586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36980" y="3321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Муниципальное общеобразовательное учреждение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с.Пушкино Добринского муниципального района Липецкой области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5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/>
          <p:nvPr/>
        </p:nvSpPr>
        <p:spPr>
          <a:xfrm>
            <a:off x="1043940" y="188595"/>
            <a:ext cx="5669280" cy="36004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4" y="980728"/>
            <a:ext cx="7683148" cy="5605379"/>
          </a:xfrm>
          <a:prstGeom prst="rect">
            <a:avLst/>
          </a:prstGeom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84580" y="179705"/>
            <a:ext cx="6583680" cy="3600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Муниципальное общеобразовательное учреждение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с.Пушкино Добринского муниципального района Липецкой области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8354173"/>
              </p:ext>
            </p:extLst>
          </p:nvPr>
        </p:nvGraphicFramePr>
        <p:xfrm>
          <a:off x="107504" y="1259466"/>
          <a:ext cx="4516933" cy="489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на федеральном уровне не требуется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962722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проблем на региональном уровне не требуется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4365104"/>
            <a:ext cx="3600400" cy="168328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передача информации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2.Отсутствует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ответственный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Обучающиеся опаздывают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4.Длительный процесс сбора и обработки данных по уточнению причин отсутствия обучающихся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1084414" y="503873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907704" y="459390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915816" y="50033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Заголовок 1"/>
          <p:cNvSpPr txBox="1"/>
          <p:nvPr/>
        </p:nvSpPr>
        <p:spPr>
          <a:xfrm>
            <a:off x="3610022" y="152447"/>
            <a:ext cx="7065805" cy="377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907704" y="544225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084580" y="179705"/>
            <a:ext cx="6583680" cy="360045"/>
          </a:xfrm>
        </p:spPr>
        <p:txBody>
          <a:bodyPr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5715" imgH="5715" progId="">
                  <p:embed/>
                </p:oleObj>
              </mc:Choice>
              <mc:Fallback>
                <p:oleObj name="think-cell Slide" r:id="rId4" imgW="5715" imgH="5715" progId="">
                  <p:embed/>
                  <p:pic>
                    <p:nvPicPr>
                      <p:cNvPr id="0" name="Изображение 2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550" y="69850"/>
            <a:ext cx="6583680" cy="36004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6</a:t>
            </a:fld>
            <a:endParaRPr lang="ru-RU" sz="1400"/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3923928" y="692150"/>
            <a:ext cx="498004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3801"/>
            <a:ext cx="4051386" cy="5572398"/>
          </a:xfrm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084580" y="1797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36980" y="3321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Муниципальное общеобразовательное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70652"/>
            <a:ext cx="4193927" cy="57296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580" y="1797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Муниципальное общеобразовательное учреждение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с.Пушкино Добринского муниципального района Липецкой области</a:t>
            </a:r>
            <a:b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7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78739" y="1250243"/>
          <a:ext cx="8530531" cy="442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1.Отсутствует ответственный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Ежедневный сбор информации с выявлением причин отсутствия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электронной таблицы, с автоматическим  подсчетом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2.Отсутствует классный руководитель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Ежедневный сбор информации с выявлением причин отсутствия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для заполнения доступна всем участникам одновременно, независимо от местонахождения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3.Опаздывают</a:t>
                      </a:r>
                      <a:r>
                        <a:rPr lang="ru-RU" altLang="ru-RU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обучающиеся</a:t>
                      </a:r>
                      <a:endParaRPr lang="ru-RU" alt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Человеческий фактор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Профилактическая работа с систематически опаздывающими детьми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4.Длительный процесс</a:t>
                      </a:r>
                      <a:r>
                        <a:rPr lang="ru-RU" altLang="ru-RU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сбора и обработки данных по уточнению причин отсутствия обучающихся</a:t>
                      </a:r>
                      <a:endParaRPr lang="ru-RU" alt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сборе</a:t>
                      </a:r>
                      <a:r>
                        <a:rPr lang="ru-RU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 от каждого классного руководителя и выяснения причин отсутствия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Автоматическая передача и обработка полученной информации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</a:t>
            </a:r>
          </a:p>
        </p:txBody>
      </p:sp>
      <p:sp>
        <p:nvSpPr>
          <p:cNvPr id="2" name="Заголовок 1"/>
          <p:cNvSpPr>
            <a:spLocks noGrp="1"/>
          </p:cNvSpPr>
          <p:nvPr/>
        </p:nvSpPr>
        <p:spPr>
          <a:xfrm>
            <a:off x="1084580" y="179705"/>
            <a:ext cx="6583680" cy="36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75656" y="200050"/>
            <a:ext cx="6264696" cy="544985"/>
          </a:xfrm>
        </p:spPr>
        <p:txBody>
          <a:bodyPr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736" y="836712"/>
            <a:ext cx="5482591" cy="4001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Карта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целевого состояния процесса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9720" y="-68233"/>
            <a:ext cx="6342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с.Пушкино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Липецкой области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19942" y="2293087"/>
          <a:ext cx="1547802" cy="147815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7802">
                  <a:extLst>
                    <a:ext uri="{9D8B030D-6E8A-4147-A177-3AD203B41FA5}">
                      <a16:colId xmlns:a16="http://schemas.microsoft.com/office/drawing/2014/main" xmlns="" val="1976334527"/>
                    </a:ext>
                  </a:extLst>
                </a:gridCol>
              </a:tblGrid>
              <a:tr h="1478153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Входят в здание школы, занимают кабинеты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31961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7320"/>
              </p:ext>
            </p:extLst>
          </p:nvPr>
        </p:nvGraphicFramePr>
        <p:xfrm>
          <a:off x="2915817" y="2293088"/>
          <a:ext cx="4530510" cy="14810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30510">
                  <a:extLst>
                    <a:ext uri="{9D8B030D-6E8A-4147-A177-3AD203B41FA5}">
                      <a16:colId xmlns:a16="http://schemas.microsoft.com/office/drawing/2014/main" xmlns="" val="1976334527"/>
                    </a:ext>
                  </a:extLst>
                </a:gridCol>
              </a:tblGrid>
              <a:tr h="148101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Собирает данные по посещаемости, выясняет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пропусков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отправляет данные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помощи мессенджера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31961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60275"/>
              </p:ext>
            </p:extLst>
          </p:nvPr>
        </p:nvGraphicFramePr>
        <p:xfrm>
          <a:off x="1403115" y="4872937"/>
          <a:ext cx="1440694" cy="15580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0694">
                  <a:extLst>
                    <a:ext uri="{9D8B030D-6E8A-4147-A177-3AD203B41FA5}">
                      <a16:colId xmlns:a16="http://schemas.microsoft.com/office/drawing/2014/main" xmlns="" val="1976334527"/>
                    </a:ext>
                  </a:extLst>
                </a:gridCol>
              </a:tblGrid>
              <a:tr h="1558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 сводную таблицу по посещаемости, передает данные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столовую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31961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263804" y="2178264"/>
            <a:ext cx="288032" cy="1674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вход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10264" y="1853948"/>
            <a:ext cx="1324967" cy="3243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04210" y="3853857"/>
            <a:ext cx="1331021" cy="2073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10-15 мин.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987823" y="1853948"/>
            <a:ext cx="4358667" cy="2878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648965" y="3869804"/>
            <a:ext cx="1447816" cy="2466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flipH="1">
            <a:off x="1377603" y="6513617"/>
            <a:ext cx="1466206" cy="240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20-25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409191" y="4484556"/>
            <a:ext cx="1403029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2480727" y="2831401"/>
            <a:ext cx="363082" cy="228370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744091" y="5486041"/>
            <a:ext cx="463479" cy="289936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929467" y="5775977"/>
            <a:ext cx="3062601" cy="820965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ВПП –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40 мин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 мин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9" y="200050"/>
            <a:ext cx="817431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433</Words>
  <Application>Microsoft Office PowerPoint</Application>
  <PresentationFormat>Экран (4:3)</PresentationFormat>
  <Paragraphs>108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think-cell Slide</vt:lpstr>
      <vt:lpstr>Bitmap Image</vt:lpstr>
      <vt:lpstr>   Муниципальное общеобразовательное учреждение  средняя школа с.Пушкино Добринского муниципального района Липецкой области        </vt:lpstr>
      <vt:lpstr>   Муниципальное общеобразовательное учреждение  средняя школа с.Пушкино Добринского муниципального района Липецкой области        </vt:lpstr>
      <vt:lpstr>       </vt:lpstr>
      <vt:lpstr>Презентация PowerPoint</vt:lpstr>
      <vt:lpstr>   Муниципальное общеобразовательное учреждение  средняя школа с.Пушкино Добринского муниципального района Липецкой области        </vt:lpstr>
      <vt:lpstr>=</vt:lpstr>
      <vt:lpstr>Презентация PowerPoint</vt:lpstr>
      <vt:lpstr>   Муниципальное общеобразовательное учреждение  средняя школа с.Пушкино Добринского муниципального района Липецкой области          </vt:lpstr>
      <vt:lpstr>        Карта целевого состояния процесса</vt:lpstr>
      <vt:lpstr>   Муниципальное общеобразовательное учреждение  средняя школа с.Пушкино Добринского муниципального района Липецкой области        </vt:lpstr>
      <vt:lpstr>Презентация PowerPoint</vt:lpstr>
      <vt:lpstr>Муниципальное общеобразовательное учреждение  средняя школа с.Пушкино Добринского муниципального района Липецкой области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Светлана</cp:lastModifiedBy>
  <cp:revision>160</cp:revision>
  <cp:lastPrinted>2019-04-25T09:14:00Z</cp:lastPrinted>
  <dcterms:created xsi:type="dcterms:W3CDTF">2018-08-20T14:01:00Z</dcterms:created>
  <dcterms:modified xsi:type="dcterms:W3CDTF">2024-12-11T10:53:03Z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4C094613BF844B04AA980C97ACD6927A</vt:lpwstr>
  </property>
  <property fmtid="{D5CDD505-2E9C-101B-9397-08002B2CF9AE}" pid="3" name="KSOProductBuildVer">
    <vt:lpwstr>1049-11.2.0.11440</vt:lpwstr>
  </property>
</Properties>
</file>